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36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hr-HR" smtClean="0"/>
              <a:t>14.11.2014.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hr-HR" smtClean="0"/>
              <a:t>14.11.2014.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14.11.2014.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14.11.2014.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14.11.2014.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14.11.2014.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14.11.2014.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14.11.2014.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14.11.2014.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14.11.2014.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hr-HR" smtClean="0"/>
              <a:pPr/>
              <a:t>14.11.2014.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851400" y="139700"/>
            <a:ext cx="7162800" cy="1646340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hr-HR" sz="5400" b="0" i="0" dirty="0" err="1" smtClean="0">
                <a:solidFill>
                  <a:schemeClr val="tx2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Cambria"/>
              </a:rPr>
              <a:t>Konjunktiv</a:t>
            </a:r>
            <a:r>
              <a:rPr lang="hr-HR" sz="5400" b="0" i="0" dirty="0" smtClean="0">
                <a:solidFill>
                  <a:schemeClr val="tx2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Cambria"/>
              </a:rPr>
              <a:t> perfekta aktivnog i pasivnog</a:t>
            </a:r>
            <a:endParaRPr lang="hr-HR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 smtClean="0"/>
              <a:t>TVORBA - AKTIV	</a:t>
            </a:r>
            <a:endParaRPr lang="hr-HR" sz="5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1905001"/>
            <a:ext cx="7569200" cy="965199"/>
          </a:xfrm>
        </p:spPr>
        <p:txBody>
          <a:bodyPr>
            <a:normAutofit/>
          </a:bodyPr>
          <a:lstStyle/>
          <a:p>
            <a:r>
              <a:rPr lang="hr-HR" sz="4400" b="1" dirty="0">
                <a:solidFill>
                  <a:schemeClr val="tx2"/>
                </a:solidFill>
              </a:rPr>
              <a:t>p</a:t>
            </a:r>
            <a:r>
              <a:rPr lang="hr-HR" sz="4400" b="1" dirty="0" smtClean="0">
                <a:solidFill>
                  <a:schemeClr val="tx2"/>
                </a:solidFill>
              </a:rPr>
              <a:t>erfektna osnova + nastavci</a:t>
            </a:r>
            <a:endParaRPr lang="hr-HR" sz="4400" b="1" dirty="0">
              <a:solidFill>
                <a:schemeClr val="tx2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700477" y="1927931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3600" b="1" dirty="0" smtClean="0">
                <a:solidFill>
                  <a:schemeClr val="tx2"/>
                </a:solidFill>
              </a:rPr>
              <a:t>- ERIM</a:t>
            </a:r>
          </a:p>
          <a:p>
            <a:pPr marL="342900" indent="-342900">
              <a:buAutoNum type="arabicPeriod"/>
            </a:pPr>
            <a:r>
              <a:rPr lang="hr-HR" sz="3600" b="1" dirty="0" smtClean="0">
                <a:solidFill>
                  <a:schemeClr val="tx2"/>
                </a:solidFill>
              </a:rPr>
              <a:t>- ERIS</a:t>
            </a:r>
          </a:p>
          <a:p>
            <a:pPr marL="342900" indent="-342900">
              <a:buAutoNum type="arabicPeriod"/>
            </a:pPr>
            <a:r>
              <a:rPr lang="hr-HR" sz="3600" b="1" dirty="0" smtClean="0">
                <a:solidFill>
                  <a:schemeClr val="tx2"/>
                </a:solidFill>
              </a:rPr>
              <a:t>- ERIT</a:t>
            </a:r>
          </a:p>
          <a:p>
            <a:r>
              <a:rPr lang="hr-HR" sz="3600" b="1" dirty="0" smtClean="0">
                <a:solidFill>
                  <a:schemeClr val="tx2"/>
                </a:solidFill>
              </a:rPr>
              <a:t>1.- ERIMUS</a:t>
            </a:r>
          </a:p>
          <a:p>
            <a:pPr marL="342900" indent="-342900">
              <a:buAutoNum type="arabicPeriod" startAt="2"/>
            </a:pPr>
            <a:r>
              <a:rPr lang="hr-HR" sz="3600" b="1" dirty="0" smtClean="0">
                <a:solidFill>
                  <a:schemeClr val="tx2"/>
                </a:solidFill>
              </a:rPr>
              <a:t>- ERITIS</a:t>
            </a:r>
          </a:p>
          <a:p>
            <a:pPr marL="342900" indent="-342900">
              <a:buAutoNum type="arabicPeriod" startAt="2"/>
            </a:pPr>
            <a:r>
              <a:rPr lang="hr-HR" sz="3600" b="1" dirty="0" smtClean="0">
                <a:solidFill>
                  <a:schemeClr val="tx2"/>
                </a:solidFill>
              </a:rPr>
              <a:t>- ERINT</a:t>
            </a:r>
            <a:endParaRPr lang="hr-HR" sz="3600" b="1" dirty="0">
              <a:solidFill>
                <a:schemeClr val="tx2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066800" y="2921002"/>
            <a:ext cx="4584700" cy="715089"/>
          </a:xfrm>
          <a:prstGeom prst="wedgeRoundRectCallout">
            <a:avLst>
              <a:gd name="adj1" fmla="val -7246"/>
              <a:gd name="adj2" fmla="val -11332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OBLIK NA – I (bez -i)</a:t>
            </a:r>
            <a:endParaRPr lang="hr-HR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err="1">
                <a:solidFill>
                  <a:schemeClr val="tx2"/>
                </a:solidFill>
              </a:rPr>
              <a:t>s</a:t>
            </a:r>
            <a:r>
              <a:rPr lang="hr-HR" sz="4400" b="1" dirty="0" err="1" smtClean="0">
                <a:solidFill>
                  <a:schemeClr val="tx2"/>
                </a:solidFill>
              </a:rPr>
              <a:t>cribo</a:t>
            </a:r>
            <a:r>
              <a:rPr lang="hr-HR" sz="4400" b="1" dirty="0" smtClean="0">
                <a:solidFill>
                  <a:schemeClr val="tx2"/>
                </a:solidFill>
              </a:rPr>
              <a:t> 3 (</a:t>
            </a:r>
            <a:r>
              <a:rPr lang="hr-HR" sz="4400" b="1" dirty="0" err="1" smtClean="0">
                <a:solidFill>
                  <a:schemeClr val="tx2"/>
                </a:solidFill>
              </a:rPr>
              <a:t>scribere</a:t>
            </a:r>
            <a:r>
              <a:rPr lang="hr-HR" sz="4400" b="1" dirty="0" smtClean="0">
                <a:solidFill>
                  <a:schemeClr val="tx2"/>
                </a:solidFill>
              </a:rPr>
              <a:t>) </a:t>
            </a:r>
            <a:r>
              <a:rPr lang="hr-HR" sz="4400" b="1" dirty="0" err="1" smtClean="0">
                <a:solidFill>
                  <a:schemeClr val="tx2"/>
                </a:solidFill>
              </a:rPr>
              <a:t>scripsi</a:t>
            </a:r>
            <a:r>
              <a:rPr lang="hr-HR" sz="4400" b="1" dirty="0" smtClean="0">
                <a:solidFill>
                  <a:schemeClr val="tx2"/>
                </a:solidFill>
              </a:rPr>
              <a:t>, </a:t>
            </a:r>
            <a:r>
              <a:rPr lang="hr-HR" sz="4400" b="1" dirty="0" err="1" smtClean="0">
                <a:solidFill>
                  <a:schemeClr val="tx2"/>
                </a:solidFill>
              </a:rPr>
              <a:t>scriptum</a:t>
            </a:r>
            <a:endParaRPr lang="hr-HR" sz="4400" b="1" dirty="0">
              <a:solidFill>
                <a:schemeClr val="tx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1905001"/>
            <a:ext cx="48514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b="1" dirty="0" smtClean="0">
                <a:solidFill>
                  <a:schemeClr val="tx2"/>
                </a:solidFill>
              </a:rPr>
              <a:t>1. </a:t>
            </a:r>
            <a:r>
              <a:rPr lang="hr-HR" sz="3600" b="1" dirty="0" err="1" smtClean="0">
                <a:solidFill>
                  <a:schemeClr val="tx2"/>
                </a:solidFill>
              </a:rPr>
              <a:t>scrips</a:t>
            </a:r>
            <a:r>
              <a:rPr lang="hr-HR" sz="3600" b="1" dirty="0" smtClean="0">
                <a:solidFill>
                  <a:schemeClr val="tx2"/>
                </a:solidFill>
              </a:rPr>
              <a:t>- ERIM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2"/>
                </a:solidFill>
              </a:rPr>
              <a:t>2. </a:t>
            </a:r>
            <a:r>
              <a:rPr lang="hr-HR" sz="3600" b="1" dirty="0" err="1" smtClean="0">
                <a:solidFill>
                  <a:schemeClr val="tx2"/>
                </a:solidFill>
              </a:rPr>
              <a:t>scrips</a:t>
            </a:r>
            <a:r>
              <a:rPr lang="hr-HR" sz="3600" b="1" dirty="0" smtClean="0">
                <a:solidFill>
                  <a:schemeClr val="tx2"/>
                </a:solidFill>
              </a:rPr>
              <a:t>- </a:t>
            </a:r>
            <a:r>
              <a:rPr lang="hr-HR" sz="3600" b="1" dirty="0">
                <a:solidFill>
                  <a:schemeClr val="tx2"/>
                </a:solidFill>
              </a:rPr>
              <a:t>ERIS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2"/>
                </a:solidFill>
              </a:rPr>
              <a:t>3. </a:t>
            </a:r>
            <a:r>
              <a:rPr lang="hr-HR" sz="3600" b="1" dirty="0" err="1" smtClean="0">
                <a:solidFill>
                  <a:schemeClr val="tx2"/>
                </a:solidFill>
              </a:rPr>
              <a:t>scrips</a:t>
            </a:r>
            <a:r>
              <a:rPr lang="hr-HR" sz="3600" b="1" dirty="0" smtClean="0">
                <a:solidFill>
                  <a:schemeClr val="tx2"/>
                </a:solidFill>
              </a:rPr>
              <a:t>- </a:t>
            </a:r>
            <a:r>
              <a:rPr lang="hr-HR" sz="3600" b="1" dirty="0">
                <a:solidFill>
                  <a:schemeClr val="tx2"/>
                </a:solidFill>
              </a:rPr>
              <a:t>ERIT</a:t>
            </a:r>
          </a:p>
          <a:p>
            <a:pPr marL="0" indent="0">
              <a:buNone/>
            </a:pPr>
            <a:r>
              <a:rPr lang="hr-HR" sz="3600" b="1" dirty="0">
                <a:solidFill>
                  <a:schemeClr val="tx2"/>
                </a:solidFill>
              </a:rPr>
              <a:t>1</a:t>
            </a:r>
            <a:r>
              <a:rPr lang="hr-HR" sz="3600" b="1" dirty="0" smtClean="0">
                <a:solidFill>
                  <a:schemeClr val="tx2"/>
                </a:solidFill>
              </a:rPr>
              <a:t>.</a:t>
            </a:r>
            <a:r>
              <a:rPr lang="hr-HR" sz="3600" b="1" dirty="0">
                <a:solidFill>
                  <a:schemeClr val="tx2"/>
                </a:solidFill>
              </a:rPr>
              <a:t> </a:t>
            </a:r>
            <a:r>
              <a:rPr lang="hr-HR" sz="3600" b="1" dirty="0" err="1">
                <a:solidFill>
                  <a:schemeClr val="tx2"/>
                </a:solidFill>
              </a:rPr>
              <a:t>scrips</a:t>
            </a:r>
            <a:r>
              <a:rPr lang="hr-HR" sz="3600" b="1" dirty="0" smtClean="0">
                <a:solidFill>
                  <a:schemeClr val="tx2"/>
                </a:solidFill>
              </a:rPr>
              <a:t>- </a:t>
            </a:r>
            <a:r>
              <a:rPr lang="hr-HR" sz="3600" b="1" dirty="0">
                <a:solidFill>
                  <a:schemeClr val="tx2"/>
                </a:solidFill>
              </a:rPr>
              <a:t>ERIMUS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2"/>
                </a:solidFill>
              </a:rPr>
              <a:t>2. </a:t>
            </a:r>
            <a:r>
              <a:rPr lang="hr-HR" sz="3600" b="1" dirty="0" err="1" smtClean="0">
                <a:solidFill>
                  <a:schemeClr val="tx2"/>
                </a:solidFill>
              </a:rPr>
              <a:t>scrips</a:t>
            </a:r>
            <a:r>
              <a:rPr lang="hr-HR" sz="3600" b="1" dirty="0" smtClean="0">
                <a:solidFill>
                  <a:schemeClr val="tx2"/>
                </a:solidFill>
              </a:rPr>
              <a:t>- </a:t>
            </a:r>
            <a:r>
              <a:rPr lang="hr-HR" sz="3600" b="1" dirty="0">
                <a:solidFill>
                  <a:schemeClr val="tx2"/>
                </a:solidFill>
              </a:rPr>
              <a:t>ERITIS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2"/>
                </a:solidFill>
              </a:rPr>
              <a:t>3. </a:t>
            </a:r>
            <a:r>
              <a:rPr lang="hr-HR" sz="3600" b="1" dirty="0" err="1" smtClean="0">
                <a:solidFill>
                  <a:schemeClr val="tx2"/>
                </a:solidFill>
              </a:rPr>
              <a:t>scrips</a:t>
            </a:r>
            <a:r>
              <a:rPr lang="hr-HR" sz="3600" b="1" dirty="0" smtClean="0">
                <a:solidFill>
                  <a:schemeClr val="tx2"/>
                </a:solidFill>
              </a:rPr>
              <a:t>- </a:t>
            </a:r>
            <a:r>
              <a:rPr lang="hr-HR" sz="3600" b="1" dirty="0">
                <a:solidFill>
                  <a:schemeClr val="tx2"/>
                </a:solidFill>
              </a:rPr>
              <a:t>ERINT</a:t>
            </a:r>
          </a:p>
          <a:p>
            <a:pPr marL="0" indent="0">
              <a:buNone/>
            </a:pPr>
            <a:endParaRPr lang="hr-HR" sz="3600" dirty="0">
              <a:solidFill>
                <a:schemeClr val="tx2"/>
              </a:solidFill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5448300" y="1646239"/>
            <a:ext cx="6019800" cy="5084762"/>
          </a:xfrm>
          <a:prstGeom prst="wave">
            <a:avLst>
              <a:gd name="adj1" fmla="val 0"/>
              <a:gd name="adj2" fmla="val -10000"/>
            </a:avLst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b="1" dirty="0">
                <a:solidFill>
                  <a:schemeClr val="tx2"/>
                </a:solidFill>
              </a:rPr>
              <a:t>SUM, ESSE, FUI</a:t>
            </a:r>
          </a:p>
          <a:p>
            <a:pPr marL="0" indent="0">
              <a:buFont typeface="Arial" pitchFamily="34" charset="0"/>
              <a:buNone/>
            </a:pPr>
            <a:r>
              <a:rPr lang="hr-HR" sz="3600" b="1" dirty="0" smtClean="0">
                <a:solidFill>
                  <a:schemeClr val="tx2"/>
                </a:solidFill>
              </a:rPr>
              <a:t>1. FU- ERIM</a:t>
            </a:r>
          </a:p>
          <a:p>
            <a:pPr marL="0" indent="0">
              <a:buFont typeface="Arial" pitchFamily="34" charset="0"/>
              <a:buNone/>
            </a:pPr>
            <a:r>
              <a:rPr lang="hr-HR" sz="3600" b="1" dirty="0" smtClean="0">
                <a:solidFill>
                  <a:schemeClr val="tx2"/>
                </a:solidFill>
              </a:rPr>
              <a:t>2. FU- ERIS</a:t>
            </a:r>
          </a:p>
          <a:p>
            <a:pPr marL="0" indent="0">
              <a:buFont typeface="Arial" pitchFamily="34" charset="0"/>
              <a:buNone/>
            </a:pPr>
            <a:r>
              <a:rPr lang="hr-HR" sz="3600" b="1" dirty="0" smtClean="0">
                <a:solidFill>
                  <a:schemeClr val="tx2"/>
                </a:solidFill>
              </a:rPr>
              <a:t>3. FU- ERIT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2"/>
                </a:solidFill>
              </a:rPr>
              <a:t>1. </a:t>
            </a:r>
            <a:r>
              <a:rPr lang="hr-HR" sz="3600" b="1" dirty="0">
                <a:solidFill>
                  <a:schemeClr val="tx2"/>
                </a:solidFill>
              </a:rPr>
              <a:t>FU</a:t>
            </a:r>
            <a:r>
              <a:rPr lang="hr-HR" sz="3600" b="1" dirty="0" smtClean="0">
                <a:solidFill>
                  <a:schemeClr val="tx2"/>
                </a:solidFill>
              </a:rPr>
              <a:t>- ERIMUS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2"/>
                </a:solidFill>
              </a:rPr>
              <a:t>2. </a:t>
            </a:r>
            <a:r>
              <a:rPr lang="hr-HR" sz="3600" b="1" dirty="0">
                <a:solidFill>
                  <a:schemeClr val="tx2"/>
                </a:solidFill>
              </a:rPr>
              <a:t>FU</a:t>
            </a:r>
            <a:r>
              <a:rPr lang="hr-HR" sz="3600" b="1" dirty="0" smtClean="0">
                <a:solidFill>
                  <a:schemeClr val="tx2"/>
                </a:solidFill>
              </a:rPr>
              <a:t>- ERITIS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2"/>
                </a:solidFill>
              </a:rPr>
              <a:t>3. </a:t>
            </a:r>
            <a:r>
              <a:rPr lang="hr-HR" sz="3600" b="1" dirty="0">
                <a:solidFill>
                  <a:schemeClr val="tx2"/>
                </a:solidFill>
              </a:rPr>
              <a:t>FU</a:t>
            </a:r>
            <a:r>
              <a:rPr lang="hr-HR" sz="3600" b="1" dirty="0" smtClean="0">
                <a:solidFill>
                  <a:schemeClr val="tx2"/>
                </a:solidFill>
              </a:rPr>
              <a:t>- ERINT</a:t>
            </a:r>
          </a:p>
          <a:p>
            <a:pPr marL="0" indent="0">
              <a:buFont typeface="Arial" pitchFamily="34" charset="0"/>
              <a:buNone/>
            </a:pPr>
            <a:endParaRPr lang="hr-HR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 smtClean="0"/>
              <a:t>TVORBA - PASIV	</a:t>
            </a:r>
            <a:endParaRPr lang="hr-HR" sz="5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1800" y="1646238"/>
            <a:ext cx="11074400" cy="944562"/>
          </a:xfrm>
        </p:spPr>
        <p:txBody>
          <a:bodyPr>
            <a:normAutofit/>
          </a:bodyPr>
          <a:lstStyle/>
          <a:p>
            <a:r>
              <a:rPr lang="hr-HR" sz="4400" b="1" dirty="0" err="1" smtClean="0">
                <a:solidFill>
                  <a:schemeClr val="tx2"/>
                </a:solidFill>
              </a:rPr>
              <a:t>participska</a:t>
            </a:r>
            <a:r>
              <a:rPr lang="hr-HR" sz="4400" b="1" dirty="0" smtClean="0">
                <a:solidFill>
                  <a:schemeClr val="tx2"/>
                </a:solidFill>
              </a:rPr>
              <a:t> osnova + </a:t>
            </a:r>
            <a:r>
              <a:rPr lang="hr-HR" sz="4400" b="1" dirty="0" err="1" smtClean="0">
                <a:solidFill>
                  <a:schemeClr val="tx2"/>
                </a:solidFill>
              </a:rPr>
              <a:t>sum,esse,fui</a:t>
            </a:r>
            <a:endParaRPr lang="hr-HR" sz="4400" b="1" dirty="0">
              <a:solidFill>
                <a:schemeClr val="tx2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7124700" y="3047980"/>
            <a:ext cx="383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3600" b="1" dirty="0" smtClean="0">
                <a:solidFill>
                  <a:schemeClr val="tx2"/>
                </a:solidFill>
              </a:rPr>
              <a:t>SIM</a:t>
            </a:r>
          </a:p>
          <a:p>
            <a:pPr marL="342900" indent="-342900">
              <a:buAutoNum type="arabicPeriod"/>
            </a:pPr>
            <a:r>
              <a:rPr lang="hr-HR" sz="3600" b="1" dirty="0" smtClean="0">
                <a:solidFill>
                  <a:schemeClr val="tx2"/>
                </a:solidFill>
              </a:rPr>
              <a:t>SIS</a:t>
            </a:r>
          </a:p>
          <a:p>
            <a:pPr marL="342900" indent="-342900">
              <a:buAutoNum type="arabicPeriod"/>
            </a:pPr>
            <a:r>
              <a:rPr lang="hr-HR" sz="3600" b="1" dirty="0" smtClean="0">
                <a:solidFill>
                  <a:schemeClr val="tx2"/>
                </a:solidFill>
              </a:rPr>
              <a:t>SIT</a:t>
            </a:r>
          </a:p>
          <a:p>
            <a:r>
              <a:rPr lang="hr-HR" sz="3600" b="1" dirty="0" smtClean="0">
                <a:solidFill>
                  <a:schemeClr val="tx2"/>
                </a:solidFill>
              </a:rPr>
              <a:t>1.SIMUS</a:t>
            </a:r>
          </a:p>
          <a:p>
            <a:pPr marL="342900" indent="-342900">
              <a:buAutoNum type="arabicPeriod" startAt="2"/>
            </a:pPr>
            <a:r>
              <a:rPr lang="hr-HR" sz="3600" b="1" dirty="0" smtClean="0">
                <a:solidFill>
                  <a:schemeClr val="tx2"/>
                </a:solidFill>
              </a:rPr>
              <a:t>SITIS</a:t>
            </a:r>
          </a:p>
          <a:p>
            <a:pPr marL="342900" indent="-342900">
              <a:buAutoNum type="arabicPeriod" startAt="2"/>
            </a:pPr>
            <a:r>
              <a:rPr lang="hr-HR" sz="3600" b="1" dirty="0" smtClean="0">
                <a:solidFill>
                  <a:schemeClr val="tx2"/>
                </a:solidFill>
              </a:rPr>
              <a:t>SINT</a:t>
            </a:r>
            <a:endParaRPr lang="hr-HR" sz="3600" b="1" dirty="0">
              <a:solidFill>
                <a:schemeClr val="tx2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812800" y="2931755"/>
            <a:ext cx="4521200" cy="2553891"/>
          </a:xfrm>
          <a:prstGeom prst="wedgeRoundRectCallout">
            <a:avLst>
              <a:gd name="adj1" fmla="val -12786"/>
              <a:gd name="adj2" fmla="val -7212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OBLIK NA –UM </a:t>
            </a:r>
          </a:p>
          <a:p>
            <a:r>
              <a:rPr lang="hr-HR" sz="3600" b="1" dirty="0" smtClean="0">
                <a:solidFill>
                  <a:schemeClr val="tx2"/>
                </a:solidFill>
              </a:rPr>
              <a:t>(umjesto –um  &gt;    </a:t>
            </a:r>
          </a:p>
          <a:p>
            <a:r>
              <a:rPr lang="hr-HR" sz="3600" b="1" dirty="0" smtClean="0">
                <a:solidFill>
                  <a:schemeClr val="tx2"/>
                </a:solidFill>
              </a:rPr>
              <a:t>-</a:t>
            </a:r>
            <a:r>
              <a:rPr lang="hr-HR" sz="3600" b="1" dirty="0" err="1" smtClean="0">
                <a:solidFill>
                  <a:schemeClr val="tx2"/>
                </a:solidFill>
              </a:rPr>
              <a:t>us</a:t>
            </a:r>
            <a:r>
              <a:rPr lang="hr-HR" sz="3600" b="1" dirty="0" smtClean="0">
                <a:solidFill>
                  <a:schemeClr val="tx2"/>
                </a:solidFill>
              </a:rPr>
              <a:t>,-a,-um  </a:t>
            </a:r>
          </a:p>
          <a:p>
            <a:r>
              <a:rPr lang="hr-HR" sz="3600" b="1" dirty="0" smtClean="0">
                <a:solidFill>
                  <a:schemeClr val="tx2"/>
                </a:solidFill>
              </a:rPr>
              <a:t> -i, -</a:t>
            </a:r>
            <a:r>
              <a:rPr lang="hr-HR" sz="3600" b="1" dirty="0" err="1" smtClean="0">
                <a:solidFill>
                  <a:schemeClr val="tx2"/>
                </a:solidFill>
              </a:rPr>
              <a:t>ae</a:t>
            </a:r>
            <a:r>
              <a:rPr lang="hr-HR" sz="3600" b="1" dirty="0" smtClean="0">
                <a:solidFill>
                  <a:schemeClr val="tx2"/>
                </a:solidFill>
              </a:rPr>
              <a:t>, -a  )</a:t>
            </a:r>
            <a:endParaRPr lang="hr-HR" sz="3600" b="1" dirty="0">
              <a:solidFill>
                <a:schemeClr val="tx2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159500" y="2312452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tx2"/>
                </a:solidFill>
              </a:rPr>
              <a:t>KONJUNKTIV PREZENTA</a:t>
            </a:r>
            <a:endParaRPr lang="hr-H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err="1">
                <a:solidFill>
                  <a:schemeClr val="tx2"/>
                </a:solidFill>
              </a:rPr>
              <a:t>s</a:t>
            </a:r>
            <a:r>
              <a:rPr lang="hr-HR" sz="4400" b="1" dirty="0" err="1" smtClean="0">
                <a:solidFill>
                  <a:schemeClr val="tx2"/>
                </a:solidFill>
              </a:rPr>
              <a:t>cribo</a:t>
            </a:r>
            <a:r>
              <a:rPr lang="hr-HR" sz="4400" b="1" dirty="0" smtClean="0">
                <a:solidFill>
                  <a:schemeClr val="tx2"/>
                </a:solidFill>
              </a:rPr>
              <a:t> 3 (</a:t>
            </a:r>
            <a:r>
              <a:rPr lang="hr-HR" sz="4400" b="1" dirty="0" err="1" smtClean="0">
                <a:solidFill>
                  <a:schemeClr val="tx2"/>
                </a:solidFill>
              </a:rPr>
              <a:t>scribere</a:t>
            </a:r>
            <a:r>
              <a:rPr lang="hr-HR" sz="4400" b="1" dirty="0" smtClean="0">
                <a:solidFill>
                  <a:schemeClr val="tx2"/>
                </a:solidFill>
              </a:rPr>
              <a:t>) </a:t>
            </a:r>
            <a:r>
              <a:rPr lang="hr-HR" sz="4400" b="1" dirty="0" err="1" smtClean="0">
                <a:solidFill>
                  <a:schemeClr val="tx2"/>
                </a:solidFill>
              </a:rPr>
              <a:t>scripsi</a:t>
            </a:r>
            <a:r>
              <a:rPr lang="hr-HR" sz="4400" b="1" dirty="0" smtClean="0">
                <a:solidFill>
                  <a:schemeClr val="tx2"/>
                </a:solidFill>
              </a:rPr>
              <a:t>, </a:t>
            </a:r>
            <a:r>
              <a:rPr lang="hr-HR" sz="4400" b="1" dirty="0" err="1" smtClean="0">
                <a:solidFill>
                  <a:schemeClr val="tx2"/>
                </a:solidFill>
              </a:rPr>
              <a:t>scriptum</a:t>
            </a:r>
            <a:endParaRPr lang="hr-HR" sz="4400" b="1" dirty="0">
              <a:solidFill>
                <a:schemeClr val="tx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3046" y="1905001"/>
            <a:ext cx="6212254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b="1" dirty="0" smtClean="0">
                <a:solidFill>
                  <a:schemeClr val="tx2"/>
                </a:solidFill>
              </a:rPr>
              <a:t>1. </a:t>
            </a:r>
            <a:r>
              <a:rPr lang="hr-HR" sz="3600" b="1" dirty="0" err="1" smtClean="0">
                <a:solidFill>
                  <a:schemeClr val="tx2"/>
                </a:solidFill>
              </a:rPr>
              <a:t>scriptus</a:t>
            </a:r>
            <a:r>
              <a:rPr lang="hr-HR" sz="3600" b="1" dirty="0" smtClean="0">
                <a:solidFill>
                  <a:schemeClr val="tx2"/>
                </a:solidFill>
              </a:rPr>
              <a:t>, -a, -um  SIM</a:t>
            </a:r>
            <a:endParaRPr lang="hr-HR" sz="3600" b="1" dirty="0">
              <a:solidFill>
                <a:schemeClr val="tx2"/>
              </a:solidFill>
            </a:endParaRPr>
          </a:p>
          <a:p>
            <a:pPr marL="0" lvl="4" indent="0">
              <a:spcBef>
                <a:spcPts val="1800"/>
              </a:spcBef>
              <a:buNone/>
            </a:pPr>
            <a:r>
              <a:rPr lang="hr-HR" sz="3600" b="1" dirty="0" smtClean="0">
                <a:solidFill>
                  <a:schemeClr val="tx2"/>
                </a:solidFill>
              </a:rPr>
              <a:t>2. </a:t>
            </a:r>
            <a:r>
              <a:rPr lang="hr-HR" sz="3600" b="1" dirty="0" err="1" smtClean="0">
                <a:solidFill>
                  <a:schemeClr val="tx2"/>
                </a:solidFill>
              </a:rPr>
              <a:t>scriptus</a:t>
            </a:r>
            <a:r>
              <a:rPr lang="hr-HR" sz="3600" b="1" dirty="0" smtClean="0">
                <a:solidFill>
                  <a:schemeClr val="tx2"/>
                </a:solidFill>
              </a:rPr>
              <a:t>, -a, -um  SIS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2"/>
                </a:solidFill>
              </a:rPr>
              <a:t>3. </a:t>
            </a:r>
            <a:r>
              <a:rPr lang="hr-HR" sz="3600" b="1" dirty="0" err="1">
                <a:solidFill>
                  <a:schemeClr val="tx2"/>
                </a:solidFill>
              </a:rPr>
              <a:t>scriptus</a:t>
            </a:r>
            <a:r>
              <a:rPr lang="hr-HR" sz="3600" b="1" dirty="0">
                <a:solidFill>
                  <a:schemeClr val="tx2"/>
                </a:solidFill>
              </a:rPr>
              <a:t>, -a, -</a:t>
            </a:r>
            <a:r>
              <a:rPr lang="hr-HR" sz="3600" b="1" dirty="0" smtClean="0">
                <a:solidFill>
                  <a:schemeClr val="tx2"/>
                </a:solidFill>
              </a:rPr>
              <a:t>um  </a:t>
            </a:r>
            <a:r>
              <a:rPr lang="hr-HR" sz="3600" b="1" dirty="0">
                <a:solidFill>
                  <a:schemeClr val="tx2"/>
                </a:solidFill>
              </a:rPr>
              <a:t>SIT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2"/>
                </a:solidFill>
              </a:rPr>
              <a:t>1.</a:t>
            </a:r>
            <a:r>
              <a:rPr lang="hr-HR" sz="3600" b="1" dirty="0">
                <a:solidFill>
                  <a:schemeClr val="tx2"/>
                </a:solidFill>
              </a:rPr>
              <a:t> </a:t>
            </a:r>
            <a:r>
              <a:rPr lang="hr-HR" sz="3600" b="1" dirty="0" err="1" smtClean="0">
                <a:solidFill>
                  <a:schemeClr val="tx2"/>
                </a:solidFill>
              </a:rPr>
              <a:t>scripti</a:t>
            </a:r>
            <a:r>
              <a:rPr lang="hr-HR" sz="3600" b="1" dirty="0" smtClean="0">
                <a:solidFill>
                  <a:schemeClr val="tx2"/>
                </a:solidFill>
              </a:rPr>
              <a:t>, </a:t>
            </a:r>
            <a:r>
              <a:rPr lang="hr-HR" sz="3600" b="1" dirty="0">
                <a:solidFill>
                  <a:schemeClr val="tx2"/>
                </a:solidFill>
              </a:rPr>
              <a:t>-</a:t>
            </a:r>
            <a:r>
              <a:rPr lang="hr-HR" sz="3600" b="1" dirty="0" err="1" smtClean="0">
                <a:solidFill>
                  <a:schemeClr val="tx2"/>
                </a:solidFill>
              </a:rPr>
              <a:t>ae</a:t>
            </a:r>
            <a:r>
              <a:rPr lang="hr-HR" sz="3600" b="1" dirty="0" smtClean="0">
                <a:solidFill>
                  <a:schemeClr val="tx2"/>
                </a:solidFill>
              </a:rPr>
              <a:t>, -a  SIMUS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2"/>
                </a:solidFill>
              </a:rPr>
              <a:t>2. </a:t>
            </a:r>
            <a:r>
              <a:rPr lang="hr-HR" sz="3600" b="1" dirty="0" err="1">
                <a:solidFill>
                  <a:schemeClr val="tx2"/>
                </a:solidFill>
              </a:rPr>
              <a:t>scripti</a:t>
            </a:r>
            <a:r>
              <a:rPr lang="hr-HR" sz="3600" b="1" dirty="0">
                <a:solidFill>
                  <a:schemeClr val="tx2"/>
                </a:solidFill>
              </a:rPr>
              <a:t>, -</a:t>
            </a:r>
            <a:r>
              <a:rPr lang="hr-HR" sz="3600" b="1" dirty="0" err="1">
                <a:solidFill>
                  <a:schemeClr val="tx2"/>
                </a:solidFill>
              </a:rPr>
              <a:t>ae</a:t>
            </a:r>
            <a:r>
              <a:rPr lang="hr-HR" sz="3600" b="1" dirty="0">
                <a:solidFill>
                  <a:schemeClr val="tx2"/>
                </a:solidFill>
              </a:rPr>
              <a:t>, -</a:t>
            </a:r>
            <a:r>
              <a:rPr lang="hr-HR" sz="3600" b="1" dirty="0" smtClean="0">
                <a:solidFill>
                  <a:schemeClr val="tx2"/>
                </a:solidFill>
              </a:rPr>
              <a:t>a  </a:t>
            </a:r>
            <a:r>
              <a:rPr lang="hr-HR" sz="3600" b="1" dirty="0">
                <a:solidFill>
                  <a:schemeClr val="tx2"/>
                </a:solidFill>
              </a:rPr>
              <a:t>SITIS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2"/>
                </a:solidFill>
              </a:rPr>
              <a:t>3. </a:t>
            </a:r>
            <a:r>
              <a:rPr lang="hr-HR" sz="3600" b="1" dirty="0" err="1">
                <a:solidFill>
                  <a:schemeClr val="tx2"/>
                </a:solidFill>
              </a:rPr>
              <a:t>scripti</a:t>
            </a:r>
            <a:r>
              <a:rPr lang="hr-HR" sz="3600" b="1" dirty="0">
                <a:solidFill>
                  <a:schemeClr val="tx2"/>
                </a:solidFill>
              </a:rPr>
              <a:t>, -</a:t>
            </a:r>
            <a:r>
              <a:rPr lang="hr-HR" sz="3600" b="1" dirty="0" err="1">
                <a:solidFill>
                  <a:schemeClr val="tx2"/>
                </a:solidFill>
              </a:rPr>
              <a:t>ae</a:t>
            </a:r>
            <a:r>
              <a:rPr lang="hr-HR" sz="3600" b="1" dirty="0">
                <a:solidFill>
                  <a:schemeClr val="tx2"/>
                </a:solidFill>
              </a:rPr>
              <a:t>, -</a:t>
            </a:r>
            <a:r>
              <a:rPr lang="hr-HR" sz="3600" b="1" dirty="0" smtClean="0">
                <a:solidFill>
                  <a:schemeClr val="tx2"/>
                </a:solidFill>
              </a:rPr>
              <a:t>a  </a:t>
            </a:r>
            <a:r>
              <a:rPr lang="hr-HR" sz="3600" b="1" dirty="0">
                <a:solidFill>
                  <a:schemeClr val="tx2"/>
                </a:solidFill>
              </a:rPr>
              <a:t>SINT</a:t>
            </a:r>
          </a:p>
          <a:p>
            <a:pPr marL="0" indent="0">
              <a:buNone/>
            </a:pPr>
            <a:endParaRPr lang="hr-HR" sz="3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hr-HR" sz="3600" b="1" dirty="0">
              <a:solidFill>
                <a:schemeClr val="tx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1" y="2628901"/>
            <a:ext cx="4229099" cy="42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900" y="457518"/>
            <a:ext cx="10782300" cy="1188720"/>
          </a:xfrm>
        </p:spPr>
        <p:txBody>
          <a:bodyPr>
            <a:normAutofit/>
          </a:bodyPr>
          <a:lstStyle/>
          <a:p>
            <a:r>
              <a:rPr lang="hr-HR" b="1" dirty="0" smtClean="0"/>
              <a:t>UPOTREBA U </a:t>
            </a:r>
            <a:r>
              <a:rPr lang="hr-HR" b="1" dirty="0"/>
              <a:t>JEDNOSTAVNIM</a:t>
            </a:r>
            <a:r>
              <a:rPr lang="hr-HR" b="1" dirty="0" smtClean="0"/>
              <a:t>/ NEZAVISNIM REČENICAMA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2900" y="1905001"/>
            <a:ext cx="10782300" cy="42672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STROGA ZABRANA u 2.l.sg. i pl. </a:t>
            </a:r>
            <a:r>
              <a:rPr lang="hr-HR" sz="3600" b="1" dirty="0">
                <a:solidFill>
                  <a:schemeClr val="tx2"/>
                </a:solidFill>
              </a:rPr>
              <a:t>u</a:t>
            </a:r>
            <a:r>
              <a:rPr lang="hr-HR" sz="3600" b="1" dirty="0" smtClean="0">
                <a:solidFill>
                  <a:schemeClr val="tx2"/>
                </a:solidFill>
              </a:rPr>
              <a:t>z negaciju NE</a:t>
            </a:r>
          </a:p>
          <a:p>
            <a:r>
              <a:rPr lang="hr-HR" sz="3600" b="1" dirty="0" smtClean="0">
                <a:solidFill>
                  <a:schemeClr val="tx2"/>
                </a:solidFill>
              </a:rPr>
              <a:t>Ne </a:t>
            </a:r>
            <a:r>
              <a:rPr lang="hr-HR" sz="3600" b="1" dirty="0" smtClean="0">
                <a:solidFill>
                  <a:srgbClr val="FF0000"/>
                </a:solidFill>
              </a:rPr>
              <a:t>credideris</a:t>
            </a:r>
            <a:r>
              <a:rPr lang="hr-HR" sz="3600" b="1" dirty="0" smtClean="0">
                <a:solidFill>
                  <a:schemeClr val="tx2"/>
                </a:solidFill>
              </a:rPr>
              <a:t> mendaci </a:t>
            </a:r>
            <a:r>
              <a:rPr lang="hr-HR" sz="3600" b="1" dirty="0" smtClean="0">
                <a:solidFill>
                  <a:schemeClr val="tx2"/>
                </a:solidFill>
              </a:rPr>
              <a:t>homini!</a:t>
            </a:r>
            <a:endParaRPr lang="hr-HR" sz="3600" b="1" dirty="0" smtClean="0">
              <a:solidFill>
                <a:schemeClr val="tx2"/>
              </a:solidFill>
            </a:endParaRPr>
          </a:p>
          <a:p>
            <a:r>
              <a:rPr lang="hr-HR" sz="3600" b="1" dirty="0" smtClean="0">
                <a:solidFill>
                  <a:schemeClr val="tx2"/>
                </a:solidFill>
              </a:rPr>
              <a:t>Da nisi vjerovao/da se nisi usudio vjerovati </a:t>
            </a:r>
            <a:r>
              <a:rPr lang="hr-HR" sz="3600" b="1" dirty="0" err="1" smtClean="0">
                <a:solidFill>
                  <a:schemeClr val="tx2"/>
                </a:solidFill>
              </a:rPr>
              <a:t>lažljvcu</a:t>
            </a:r>
            <a:r>
              <a:rPr lang="hr-HR" sz="3600" b="1" dirty="0" smtClean="0">
                <a:solidFill>
                  <a:schemeClr val="tx2"/>
                </a:solidFill>
              </a:rPr>
              <a:t>!</a:t>
            </a:r>
          </a:p>
          <a:p>
            <a:r>
              <a:rPr lang="hr-HR" sz="3600" b="1" dirty="0" smtClean="0">
                <a:solidFill>
                  <a:schemeClr val="tx2"/>
                </a:solidFill>
              </a:rPr>
              <a:t>Ne </a:t>
            </a:r>
            <a:r>
              <a:rPr lang="hr-HR" sz="3600" b="1" dirty="0" err="1" smtClean="0">
                <a:solidFill>
                  <a:srgbClr val="FF0000"/>
                </a:solidFill>
              </a:rPr>
              <a:t>fueritis</a:t>
            </a:r>
            <a:r>
              <a:rPr lang="hr-HR" sz="3600" b="1" dirty="0" smtClean="0">
                <a:solidFill>
                  <a:schemeClr val="tx2"/>
                </a:solidFill>
              </a:rPr>
              <a:t> </a:t>
            </a:r>
            <a:r>
              <a:rPr lang="hr-HR" sz="3600" b="1" dirty="0" err="1" smtClean="0">
                <a:solidFill>
                  <a:schemeClr val="tx2"/>
                </a:solidFill>
              </a:rPr>
              <a:t>mendaces</a:t>
            </a:r>
            <a:r>
              <a:rPr lang="hr-HR" sz="3600" b="1" dirty="0" smtClean="0">
                <a:solidFill>
                  <a:schemeClr val="tx2"/>
                </a:solidFill>
              </a:rPr>
              <a:t>!</a:t>
            </a:r>
          </a:p>
          <a:p>
            <a:r>
              <a:rPr lang="hr-HR" sz="3600" b="1" dirty="0" smtClean="0">
                <a:solidFill>
                  <a:schemeClr val="tx2"/>
                </a:solidFill>
              </a:rPr>
              <a:t>Da se niste usudili biti lažljivci!</a:t>
            </a:r>
            <a:endParaRPr lang="hr-HR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motivom trešnje u cvatu (široki zaslon)</Template>
  <TotalTime>0</TotalTime>
  <Words>245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Cambria</vt:lpstr>
      <vt:lpstr>Cherry Blossom 16x9</vt:lpstr>
      <vt:lpstr>Konjunktiv perfekta aktivnog i pasivnog</vt:lpstr>
      <vt:lpstr>TVORBA - AKTIV </vt:lpstr>
      <vt:lpstr>scribo 3 (scribere) scripsi, scriptum</vt:lpstr>
      <vt:lpstr>TVORBA - PASIV </vt:lpstr>
      <vt:lpstr>scribo 3 (scribere) scripsi, scriptum</vt:lpstr>
      <vt:lpstr>UPOTREBA U JEDNOSTAVNIM/ NEZAVISNIM REČENICAMA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2014-11-14T08:56:52Z</dcterms:created>
  <dcterms:modified xsi:type="dcterms:W3CDTF">2014-11-14T15:05:22Z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